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6"/>
  </p:notesMasterIdLst>
  <p:handoutMasterIdLst>
    <p:handoutMasterId r:id="rId27"/>
  </p:handoutMasterIdLst>
  <p:sldIdLst>
    <p:sldId id="523" r:id="rId5"/>
    <p:sldId id="320" r:id="rId6"/>
    <p:sldId id="532" r:id="rId7"/>
    <p:sldId id="536" r:id="rId8"/>
    <p:sldId id="548" r:id="rId9"/>
    <p:sldId id="537" r:id="rId10"/>
    <p:sldId id="534" r:id="rId11"/>
    <p:sldId id="533" r:id="rId12"/>
    <p:sldId id="541" r:id="rId13"/>
    <p:sldId id="538" r:id="rId14"/>
    <p:sldId id="539" r:id="rId15"/>
    <p:sldId id="540" r:id="rId16"/>
    <p:sldId id="562" r:id="rId17"/>
    <p:sldId id="543" r:id="rId18"/>
    <p:sldId id="556" r:id="rId19"/>
    <p:sldId id="557" r:id="rId20"/>
    <p:sldId id="558" r:id="rId21"/>
    <p:sldId id="559" r:id="rId22"/>
    <p:sldId id="561" r:id="rId23"/>
    <p:sldId id="554" r:id="rId24"/>
    <p:sldId id="563" r:id="rId2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C0F8"/>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84" autoAdjust="0"/>
    <p:restoredTop sz="91293" autoAdjust="0"/>
  </p:normalViewPr>
  <p:slideViewPr>
    <p:cSldViewPr snapToGrid="0" showGuides="1">
      <p:cViewPr varScale="1">
        <p:scale>
          <a:sx n="116" d="100"/>
          <a:sy n="116" d="100"/>
        </p:scale>
        <p:origin x="1264" y="192"/>
      </p:cViewPr>
      <p:guideLst>
        <p:guide orient="horz" pos="888"/>
        <p:guide pos="3839"/>
      </p:guideLst>
    </p:cSldViewPr>
  </p:slideViewPr>
  <p:notesTextViewPr>
    <p:cViewPr>
      <p:scale>
        <a:sx n="1" d="1"/>
        <a:sy n="1" d="1"/>
      </p:scale>
      <p:origin x="0" y="0"/>
    </p:cViewPr>
  </p:notesTextViewPr>
  <p:sorterViewPr>
    <p:cViewPr varScale="1">
      <p:scale>
        <a:sx n="149" d="100"/>
        <a:sy n="149" d="100"/>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3/18/21</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dirty="0"/>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3/18/21</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dirty="0"/>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should reference other presentations at the annual meeting</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dirty="0"/>
          </a:p>
        </p:txBody>
      </p:sp>
    </p:spTree>
    <p:extLst>
      <p:ext uri="{BB962C8B-B14F-4D97-AF65-F5344CB8AC3E}">
        <p14:creationId xmlns:p14="http://schemas.microsoft.com/office/powerpoint/2010/main" val="1276574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dirty="0"/>
          </a:p>
        </p:txBody>
      </p:sp>
    </p:spTree>
    <p:extLst>
      <p:ext uri="{BB962C8B-B14F-4D97-AF65-F5344CB8AC3E}">
        <p14:creationId xmlns:p14="http://schemas.microsoft.com/office/powerpoint/2010/main" val="3805979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dirty="0"/>
          </a:p>
        </p:txBody>
      </p:sp>
    </p:spTree>
    <p:extLst>
      <p:ext uri="{BB962C8B-B14F-4D97-AF65-F5344CB8AC3E}">
        <p14:creationId xmlns:p14="http://schemas.microsoft.com/office/powerpoint/2010/main" val="100295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dirty="0"/>
          </a:p>
        </p:txBody>
      </p:sp>
    </p:spTree>
    <p:extLst>
      <p:ext uri="{BB962C8B-B14F-4D97-AF65-F5344CB8AC3E}">
        <p14:creationId xmlns:p14="http://schemas.microsoft.com/office/powerpoint/2010/main" val="3731424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2CD761B-C274-6149-A5B3-88D968840599}"/>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7DBFF2B7-B79E-EF48-B282-8126976ED46B}"/>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D9DB5608-1AFA-4746-9A19-C4AE73A23EFE}"/>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s://ecp-ci.gitlab.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99437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endParaRPr lang="en-US" u="sng" dirty="0"/>
          </a:p>
          <a:p>
            <a:r>
              <a:rPr lang="en-US" u="sng" dirty="0"/>
              <a:t>James M. </a:t>
            </a:r>
            <a:r>
              <a:rPr lang="en-US" u="sng" dirty="0" err="1"/>
              <a:t>Willenbring</a:t>
            </a:r>
            <a:endParaRPr lang="en-US" u="sng" dirty="0"/>
          </a:p>
          <a:p>
            <a:r>
              <a:rPr lang="en-US" sz="2000" dirty="0"/>
              <a:t>Sandia National Laboratories</a:t>
            </a:r>
            <a:endParaRPr lang="en-US" dirty="0"/>
          </a:p>
          <a:p>
            <a:r>
              <a:rPr lang="en-US" dirty="0"/>
              <a:t>David E. Bernholdt</a:t>
            </a:r>
            <a:br>
              <a:rPr lang="en-US" dirty="0"/>
            </a:br>
            <a:r>
              <a:rPr lang="en-US" sz="2000" dirty="0"/>
              <a:t>Oak Ridge National Laboratory</a:t>
            </a:r>
          </a:p>
          <a:p>
            <a:r>
              <a:rPr lang="en-US" dirty="0"/>
              <a:t>Mark C. Miller</a:t>
            </a:r>
            <a:br>
              <a:rPr lang="en-US" sz="2000" dirty="0"/>
            </a:br>
            <a:r>
              <a:rPr lang="en-US" sz="2000" dirty="0"/>
              <a:t>Lawrence Livermore National Laboratory</a:t>
            </a:r>
          </a:p>
          <a:p>
            <a:r>
              <a:rPr lang="en-US" sz="2000" dirty="0"/>
              <a:t>Better Scientific Software Tutorial, ECP Annual Meeting, April 2021</a:t>
            </a:r>
          </a:p>
        </p:txBody>
      </p:sp>
      <p:pic>
        <p:nvPicPr>
          <p:cNvPr id="4" name="Picture 3">
            <a:extLst>
              <a:ext uri="{FF2B5EF4-FFF2-40B4-BE49-F238E27FC236}">
                <a16:creationId xmlns:a16="http://schemas.microsoft.com/office/drawing/2014/main" id="{5819DA04-90AB-4E13-A292-1CC240E85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A3A1E9BC-2D15-4DFB-85F2-C165DDACA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55503C-5B80-42B0-ACFC-C6C723BFA976}"/>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r>
              <a:rPr lang="en-US" dirty="0"/>
              <a:t>Complex-wide Federation</a:t>
            </a:r>
          </a:p>
          <a:p>
            <a:pPr lvl="1"/>
            <a:r>
              <a:rPr lang="en-US" dirty="0"/>
              <a:t>Many hurdles still to overcome</a:t>
            </a:r>
          </a:p>
          <a:p>
            <a:pPr lvl="1"/>
            <a:endParaRPr lang="en-US" dirty="0"/>
          </a:p>
          <a:p>
            <a:r>
              <a:rPr lang="en-US" dirty="0"/>
              <a:t>More about ECP CI at the Annual Meeting</a:t>
            </a:r>
          </a:p>
          <a:p>
            <a:pPr lvl="1"/>
            <a:r>
              <a:rPr lang="en-US" dirty="0">
                <a:solidFill>
                  <a:srgbClr val="FF0000"/>
                </a:solidFill>
              </a:rPr>
              <a:t>Benefitting From ECP CI</a:t>
            </a:r>
          </a:p>
          <a:p>
            <a:pPr lvl="2"/>
            <a:r>
              <a:rPr lang="en-US" dirty="0"/>
              <a:t>Wednesday 2:30-3:30 Eastern</a:t>
            </a:r>
          </a:p>
          <a:p>
            <a:pPr lvl="1"/>
            <a:r>
              <a:rPr lang="en-US" dirty="0">
                <a:solidFill>
                  <a:srgbClr val="FF0000"/>
                </a:solidFill>
              </a:rPr>
              <a:t>ECP CI Startup Tutorial</a:t>
            </a:r>
          </a:p>
          <a:p>
            <a:pPr lvl="2"/>
            <a:r>
              <a:rPr lang="en-US" dirty="0"/>
              <a:t>Friday 2:30-6 Eastern</a:t>
            </a:r>
          </a:p>
          <a:p>
            <a:r>
              <a:rPr lang="en-US" dirty="0"/>
              <a:t>Documentation and on-boarding help</a:t>
            </a:r>
          </a:p>
          <a:p>
            <a:pPr lvl="1"/>
            <a:r>
              <a:rPr lang="en-US" dirty="0">
                <a:hlinkClick r:id="rId3"/>
              </a:rPr>
              <a:t>https://ecp-ci.gitlab.io</a:t>
            </a:r>
            <a:endParaRPr lang="en-US" dirty="0"/>
          </a:p>
          <a:p>
            <a:pPr lvl="1"/>
            <a:endParaRPr lang="en-US" dirty="0"/>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3755220198"/>
              </p:ext>
            </p:extLst>
          </p:nvPr>
        </p:nvGraphicFramePr>
        <p:xfrm>
          <a:off x="437976" y="2868930"/>
          <a:ext cx="5607806" cy="3662680"/>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sz="1600" dirty="0"/>
                        <a:t>GitHub Actions</a:t>
                      </a:r>
                      <a:br>
                        <a:rPr lang="en-US" sz="1600" dirty="0"/>
                      </a:br>
                      <a:r>
                        <a:rPr lang="en-US" sz="1600" dirty="0"/>
                        <a:t>.</a:t>
                      </a:r>
                      <a:br>
                        <a:rPr lang="en-US" sz="1600" dirty="0"/>
                      </a:br>
                      <a:r>
                        <a:rPr lang="en-US" sz="1600" dirty="0"/>
                        <a:t>.</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r="21245"/>
          <a:stretch/>
        </p:blipFill>
        <p:spPr>
          <a:xfrm>
            <a:off x="6244236" y="1630496"/>
            <a:ext cx="5487389" cy="4504874"/>
          </a:xfrm>
          <a:prstGeom prst="rect">
            <a:avLst/>
          </a:prstGeom>
        </p:spPr>
      </p:pic>
      <p:sp>
        <p:nvSpPr>
          <p:cNvPr id="7" name="Left Brace 6">
            <a:extLst>
              <a:ext uri="{FF2B5EF4-FFF2-40B4-BE49-F238E27FC236}">
                <a16:creationId xmlns:a16="http://schemas.microsoft.com/office/drawing/2014/main" id="{4702A1A8-B22A-4501-B63A-95EC57F4F262}"/>
              </a:ext>
            </a:extLst>
          </p:cNvPr>
          <p:cNvSpPr/>
          <p:nvPr/>
        </p:nvSpPr>
        <p:spPr>
          <a:xfrm rot="10800000">
            <a:off x="8254837" y="5124756"/>
            <a:ext cx="289352" cy="5010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EBC2EBC9-9F38-478B-8F91-8ACBAD2509E2}"/>
              </a:ext>
            </a:extLst>
          </p:cNvPr>
          <p:cNvSpPr txBox="1"/>
          <p:nvPr/>
        </p:nvSpPr>
        <p:spPr>
          <a:xfrm>
            <a:off x="8544189" y="5171011"/>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0" name="Left Brace 9">
            <a:extLst>
              <a:ext uri="{FF2B5EF4-FFF2-40B4-BE49-F238E27FC236}">
                <a16:creationId xmlns:a16="http://schemas.microsoft.com/office/drawing/2014/main" id="{BE976A7E-F137-4162-B7DD-2D56C4ECEB97}"/>
              </a:ext>
            </a:extLst>
          </p:cNvPr>
          <p:cNvSpPr/>
          <p:nvPr/>
        </p:nvSpPr>
        <p:spPr>
          <a:xfrm rot="10800000">
            <a:off x="8254837" y="5759280"/>
            <a:ext cx="264488" cy="2403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F0690F6-ABD5-44F9-B720-60FDFD469961}"/>
              </a:ext>
            </a:extLst>
          </p:cNvPr>
          <p:cNvSpPr txBox="1"/>
          <p:nvPr/>
        </p:nvSpPr>
        <p:spPr>
          <a:xfrm>
            <a:off x="8519325" y="5658754"/>
            <a:ext cx="2574039"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 test </a:t>
            </a:r>
          </a:p>
        </p:txBody>
      </p:sp>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5944589" y="5658756"/>
            <a:ext cx="587829" cy="629014"/>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418D967-5A4E-4B62-8BDE-3AA95A29BE3F}"/>
              </a:ext>
            </a:extLst>
          </p:cNvPr>
          <p:cNvSpPr txBox="1"/>
          <p:nvPr/>
        </p:nvSpPr>
        <p:spPr>
          <a:xfrm>
            <a:off x="2869015" y="6092719"/>
            <a:ext cx="3176767" cy="683264"/>
          </a:xfrm>
          <a:prstGeom prst="rect">
            <a:avLst/>
          </a:prstGeom>
          <a:noFill/>
        </p:spPr>
        <p:txBody>
          <a:bodyPr wrap="square" lIns="118872" tIns="91440" rIns="118872" bIns="91440" rtlCol="0" anchor="ctr" anchorCtr="0">
            <a:spAutoFit/>
          </a:bodyPr>
          <a:lstStyle/>
          <a:p>
            <a:pPr algn="l">
              <a:lnSpc>
                <a:spcPct val="90000"/>
              </a:lnSpc>
            </a:pPr>
            <a:r>
              <a:rPr lang="en-US" dirty="0"/>
              <a:t>Keywords defined by service</a:t>
            </a:r>
            <a:br>
              <a:rPr lang="en-US" dirty="0"/>
            </a:br>
            <a:r>
              <a:rPr lang="en-US" dirty="0"/>
              <a:t>provider’s YAML docs</a:t>
            </a:r>
          </a:p>
        </p:txBody>
      </p:sp>
    </p:spTree>
    <p:extLst>
      <p:ext uri="{BB962C8B-B14F-4D97-AF65-F5344CB8AC3E}">
        <p14:creationId xmlns:p14="http://schemas.microsoft.com/office/powerpoint/2010/main" val="3691912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Travis CI:</a:t>
            </a:r>
            <a:br>
              <a:rPr lang="en-US" dirty="0"/>
            </a:br>
            <a:endParaRPr lang="en-US" dirty="0"/>
          </a:p>
        </p:txBody>
      </p:sp>
      <p:pic>
        <p:nvPicPr>
          <p:cNvPr id="15" name="Picture 14">
            <a:extLst>
              <a:ext uri="{FF2B5EF4-FFF2-40B4-BE49-F238E27FC236}">
                <a16:creationId xmlns:a16="http://schemas.microsoft.com/office/drawing/2014/main" id="{227D88E3-D69A-A047-A73A-C5360D3DB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36" y="1522737"/>
            <a:ext cx="7723941" cy="3820444"/>
          </a:xfrm>
          <a:prstGeom prst="rect">
            <a:avLst/>
          </a:prstGeom>
        </p:spPr>
      </p:pic>
    </p:spTree>
    <p:extLst>
      <p:ext uri="{BB962C8B-B14F-4D97-AF65-F5344CB8AC3E}">
        <p14:creationId xmlns:p14="http://schemas.microsoft.com/office/powerpoint/2010/main" val="771977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3"/>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4"/>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spTree>
    <p:extLst>
      <p:ext uri="{BB962C8B-B14F-4D97-AF65-F5344CB8AC3E}">
        <p14:creationId xmlns:p14="http://schemas.microsoft.com/office/powerpoint/2010/main" val="403820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606029" y="1215560"/>
            <a:ext cx="1519968" cy="461665"/>
          </a:xfrm>
          <a:prstGeom prst="rect">
            <a:avLst/>
          </a:prstGeom>
          <a:noFill/>
        </p:spPr>
        <p:txBody>
          <a:bodyPr wrap="none" rtlCol="0">
            <a:spAutoFit/>
          </a:bodyPr>
          <a:lstStyle/>
          <a:p>
            <a:r>
              <a:rPr lang="en-US" sz="2400" dirty="0"/>
              <a:t>Job setup</a:t>
            </a:r>
          </a:p>
        </p:txBody>
      </p:sp>
    </p:spTree>
    <p:extLst>
      <p:ext uri="{BB962C8B-B14F-4D97-AF65-F5344CB8AC3E}">
        <p14:creationId xmlns:p14="http://schemas.microsoft.com/office/powerpoint/2010/main" val="270382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4"/>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David </a:t>
            </a:r>
            <a:r>
              <a:rPr lang="en-US" sz="1400" dirty="0" err="1"/>
              <a:t>Bernholdt</a:t>
            </a:r>
            <a:r>
              <a:rPr lang="en-US" sz="1400" dirty="0"/>
              <a:t>, Mike </a:t>
            </a:r>
            <a:r>
              <a:rPr lang="en-US" sz="1400" dirty="0" err="1"/>
              <a:t>Heroux</a:t>
            </a:r>
            <a:r>
              <a:rPr lang="en-US" sz="1400" dirty="0"/>
              <a:t>, Alicia </a:t>
            </a:r>
            <a:r>
              <a:rPr lang="en-US" sz="1400" dirty="0" err="1"/>
              <a:t>Klinvex</a:t>
            </a:r>
            <a:r>
              <a:rPr lang="en-US" sz="1400" dirty="0"/>
              <a:t>, Mark Miller, Miranda Mundt,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GitHub Actions - Release Automation</a:t>
            </a:r>
          </a:p>
        </p:txBody>
      </p:sp>
      <p:pic>
        <p:nvPicPr>
          <p:cNvPr id="3" name="Picture 2">
            <a:extLst>
              <a:ext uri="{FF2B5EF4-FFF2-40B4-BE49-F238E27FC236}">
                <a16:creationId xmlns:a16="http://schemas.microsoft.com/office/drawing/2014/main" id="{EA403AC3-5AD6-C446-AE90-EF7AE70DD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92" y="947451"/>
            <a:ext cx="6931763" cy="5321148"/>
          </a:xfrm>
          <a:prstGeom prst="rect">
            <a:avLst/>
          </a:prstGeom>
        </p:spPr>
      </p:pic>
      <p:pic>
        <p:nvPicPr>
          <p:cNvPr id="7" name="Picture 6">
            <a:extLst>
              <a:ext uri="{FF2B5EF4-FFF2-40B4-BE49-F238E27FC236}">
                <a16:creationId xmlns:a16="http://schemas.microsoft.com/office/drawing/2014/main" id="{5C8A0052-B922-8546-9161-CC57ABF22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426" y="2655065"/>
            <a:ext cx="6860648" cy="2892234"/>
          </a:xfrm>
          <a:prstGeom prst="rect">
            <a:avLst/>
          </a:prstGeom>
        </p:spPr>
      </p:pic>
    </p:spTree>
    <p:extLst>
      <p:ext uri="{BB962C8B-B14F-4D97-AF65-F5344CB8AC3E}">
        <p14:creationId xmlns:p14="http://schemas.microsoft.com/office/powerpoint/2010/main" val="2125053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Continuous Integration Testing is to identify problems early</a:t>
            </a:r>
          </a:p>
          <a:p>
            <a:pPr lvl="1"/>
            <a:r>
              <a:rPr lang="en-US" sz="1800" dirty="0"/>
              <a:t>Catch things that would “break the build” or adversely impact other developers</a:t>
            </a:r>
          </a:p>
          <a:p>
            <a:pPr lvl="1"/>
            <a:r>
              <a:rPr lang="en-US" sz="1800" dirty="0"/>
              <a:t>Need to provide sufficient confidence, but run quickly – balance varies by project</a:t>
            </a:r>
          </a:p>
          <a:p>
            <a:pPr>
              <a:spcBef>
                <a:spcPts val="2400"/>
              </a:spcBef>
            </a:pPr>
            <a:r>
              <a:rPr lang="en-US" sz="2000" dirty="0"/>
              <a:t>CI testing should complement (not replace) more extensive automated “nightly” testing</a:t>
            </a:r>
          </a:p>
          <a:p>
            <a:pPr lvl="1"/>
            <a:r>
              <a:rPr lang="en-US" sz="1800" dirty="0"/>
              <a:t>Use scheduled testing for more and more detailed tests, more configurations and platforms, performance testing, etc.</a:t>
            </a:r>
          </a:p>
          <a:p>
            <a:pPr>
              <a:spcBef>
                <a:spcPts val="2400"/>
              </a:spcBef>
            </a:pPr>
            <a:r>
              <a:rPr lang="en-US" sz="2000" dirty="0"/>
              <a:t>Many options for where to execute CI tests</a:t>
            </a:r>
          </a:p>
          <a:p>
            <a:pPr lvl="1"/>
            <a:r>
              <a:rPr lang="en-US" sz="1800" dirty="0"/>
              <a:t>Free services are a good (easy) place to start</a:t>
            </a:r>
          </a:p>
          <a:p>
            <a:pPr lvl="1"/>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r>
              <a:rPr lang="en-US" sz="1800" dirty="0"/>
              <a:t>Focus initially on key software configurations and aspects of the code</a:t>
            </a:r>
          </a:p>
          <a:p>
            <a:pPr lvl="1"/>
            <a:r>
              <a:rPr lang="en-US" sz="1800" dirty="0"/>
              <a:t>Make sure your testing expands to cover new code</a:t>
            </a:r>
          </a:p>
        </p:txBody>
      </p:sp>
    </p:spTree>
    <p:extLst>
      <p:ext uri="{BB962C8B-B14F-4D97-AF65-F5344CB8AC3E}">
        <p14:creationId xmlns:p14="http://schemas.microsoft.com/office/powerpoint/2010/main" val="378409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merge, test, develop, merge, test, develop, merge, test…YES!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633454"/>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Lives “next to” your development workflow</a:t>
            </a:r>
          </a:p>
          <a:p>
            <a:pPr lvl="1"/>
            <a:r>
              <a:rPr lang="en-US" dirty="0"/>
              <a:t>Potential issues: change attribution, timeliness of results, multiple branches of development</a:t>
            </a:r>
          </a:p>
          <a:p>
            <a:pPr>
              <a:spcBef>
                <a:spcPts val="2400"/>
              </a:spcBef>
            </a:pPr>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2"/>
            <a:r>
              <a:rPr lang="en-US" dirty="0"/>
              <a:t>Can also be run post merge</a:t>
            </a:r>
          </a:p>
          <a:p>
            <a:pPr lvl="1"/>
            <a:r>
              <a:rPr lang="en-US" dirty="0"/>
              <a:t>Lives “within” your development workflow</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70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CI testing is a balance of thoroughness and responsiveness</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 – CI can provide a false sense of security</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70000" lnSpcReduction="20000"/>
          </a:bodyPr>
          <a:lstStyle/>
          <a:p>
            <a:endParaRPr lang="en-US" dirty="0"/>
          </a:p>
          <a:p>
            <a:r>
              <a:rPr lang="en-US" dirty="0"/>
              <a:t>Defining failure for </a:t>
            </a:r>
            <a:r>
              <a:rPr lang="en-US" i="1" dirty="0"/>
              <a:t>many</a:t>
            </a:r>
            <a:r>
              <a:rPr lang="en-US" dirty="0"/>
              <a:t> configurations / inconsistent failures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Bamboo @ LLNL, Jenkins @ ANL, Travis+CDash @ NERSC, etc.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79044" y="6092509"/>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3050949"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44032</TotalTime>
  <Words>1630</Words>
  <Application>Microsoft Macintosh PowerPoint</Application>
  <PresentationFormat>Custom</PresentationFormat>
  <Paragraphs>182</Paragraphs>
  <Slides>21</Slides>
  <Notes>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Arial Black</vt:lpstr>
      <vt:lpstr>Calibri</vt:lpstr>
      <vt:lpstr>Presentations (Wide Screen)</vt:lpstr>
      <vt:lpstr>Continuous Integration</vt:lpstr>
      <vt:lpstr>License, Citation and Acknowledgements</vt:lpstr>
      <vt:lpstr>What is Continuous Integration (CI) Testing</vt:lpstr>
      <vt:lpstr>Automated Testing vs. Continuous Integration (CI) Testing</vt:lpstr>
      <vt:lpstr>Examples…</vt:lpstr>
      <vt:lpstr>CI Testing is one part of the “Shift Left” movement in DevOps</vt:lpstr>
      <vt:lpstr>What can make CI Difficult</vt:lpstr>
      <vt:lpstr>CI Resources (Where do jobs run?)</vt:lpstr>
      <vt:lpstr>Examples…</vt:lpstr>
      <vt:lpstr>ECP CI Resources</vt:lpstr>
      <vt:lpstr>Getting started with CI</vt:lpstr>
      <vt:lpstr>Getting started with CI: </vt:lpstr>
      <vt:lpstr>Getting started with Travis CI: </vt:lpstr>
      <vt:lpstr>travis-ci.com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GitHub Actions - Release Automation</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Willenbring, James M</cp:lastModifiedBy>
  <cp:revision>543</cp:revision>
  <cp:lastPrinted>2017-11-02T18:35:01Z</cp:lastPrinted>
  <dcterms:created xsi:type="dcterms:W3CDTF">2018-11-06T17:28:56Z</dcterms:created>
  <dcterms:modified xsi:type="dcterms:W3CDTF">2021-04-02T17:57:22Z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